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8" r:id="rId3"/>
    <p:sldId id="269" r:id="rId4"/>
    <p:sldId id="270" r:id="rId5"/>
    <p:sldId id="271" r:id="rId6"/>
    <p:sldId id="299" r:id="rId7"/>
    <p:sldId id="273" r:id="rId8"/>
    <p:sldId id="274" r:id="rId9"/>
    <p:sldId id="282" r:id="rId10"/>
    <p:sldId id="272" r:id="rId11"/>
    <p:sldId id="281" r:id="rId12"/>
    <p:sldId id="284" r:id="rId13"/>
    <p:sldId id="285" r:id="rId14"/>
    <p:sldId id="286" r:id="rId15"/>
    <p:sldId id="288" r:id="rId16"/>
    <p:sldId id="287" r:id="rId17"/>
    <p:sldId id="277" r:id="rId18"/>
    <p:sldId id="290" r:id="rId19"/>
    <p:sldId id="292" r:id="rId20"/>
    <p:sldId id="293" r:id="rId21"/>
    <p:sldId id="294" r:id="rId22"/>
    <p:sldId id="295" r:id="rId23"/>
    <p:sldId id="291" r:id="rId24"/>
    <p:sldId id="296" r:id="rId25"/>
    <p:sldId id="297" r:id="rId26"/>
    <p:sldId id="298" r:id="rId27"/>
    <p:sldId id="279" r:id="rId28"/>
    <p:sldId id="280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2C2C-51E2-4A20-8E4E-D33FB8571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20D73-88D4-4B8B-B701-5FFFB5AB6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021C-2C18-4EA9-9E6A-9E8072B6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DF21-6B59-418F-B8DB-763B2569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FFA8B-5245-4674-BB21-2EB7B00C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0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D394-E0BD-4CDE-B480-6F6F573A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D027B-FCA0-45BB-BF2A-9B8DD9F3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C49D-642C-47D5-8E1E-1C58EA71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84326-6AB0-4ED0-8744-CBCF6313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84AB3-CB3D-4A07-94B4-4DC0B01B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7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8725C-665C-4706-A50F-D7C195788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6-7901-423B-98D9-BD6304CD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44A3-C113-420B-A1DB-9F55594C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90133-AFC2-4497-AE9B-147F7BF1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3FED-019B-453E-9E53-3DC09877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F671-F8CD-461A-98BF-8B1E127B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921C-02CD-41E8-A164-00A3C2D2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10D9-E926-471B-8932-CB815592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BD76-7E55-426B-B5D3-87DFDDF3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5517D-2A5E-4808-909D-9E872B8B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5403-1079-405F-90A8-93699FBE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F7C28-9940-4C0F-B1DE-CCBF0420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BDC3-8614-4D0B-923C-C322B1A9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4AB4E-659C-4F84-B765-56A0B873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35051-51F8-4808-B625-FD51734A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3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65BF-DC9C-4078-8921-496EC701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E9C9-1F16-42A5-823E-653E5E895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EC7CF-9580-4441-A917-7BCDEE1A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37D65-87D1-4989-9E8A-3E68BD6C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42352-F600-41F7-AA2F-42174BCE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1BC27-2F8A-45AC-85D3-9FB75CDB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7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ABDA-8900-4D1E-9D9A-23A75585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51AAD-9C82-489C-931A-040A1F93D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35B70-AF24-415C-9363-01BDD64DB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5941A-E255-49FD-A2C7-72B28945A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FF03C-1E03-4710-A41B-080137D3D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AB7E8-AE49-4152-BD72-349685A6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01C0F-60F8-4B55-BDB1-24CE7804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C3569D-CCCE-4093-BF03-E2B53331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5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3F7D-16F6-4826-8213-38F5E3F5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71196-D0E4-4B71-ABD7-F11C573E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8F111-8915-446A-8494-116FE654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DA4DB-D7BA-427F-8916-A4315359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F9CF4-02FE-4D86-9373-F6F3290E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457D7-875E-401A-BD3B-E1A12B71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3CC9-1B8D-4B90-AE81-C2EECD1F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1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139-B3B5-45F2-A3D5-8A7ABD4E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8EE8-EC27-41CB-B38F-E658BD12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2324-D48B-4D45-A9D1-AC149852E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EFBD-BA67-49B2-B7E2-56A93EF7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F418A-4B13-47A6-A7D1-25D3E845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A3E71-2B88-4D12-8CAB-C55D322B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8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FCA-3A09-4883-BD45-B05B2F12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44293-2813-4B22-971A-7D755C197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43948-BC26-4460-929A-2C5D4B32E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1C02-A0F2-4109-8EF1-9CC251D0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B1E7A-DAEA-46E1-BE9A-DE0C7D89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1DEB7-2ACB-463D-BD81-5C817E0F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5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6ECA5-6B38-43B1-BDCE-7F6A0EC5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57A1-DE2D-4519-B07B-A0CC4F3B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E905-5054-44F2-AF8F-D9A8E3D0B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8901C-DF02-4976-917A-9E8298421B9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A58BC-1315-4184-A939-608C286B7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4ABFA-17D6-4ED9-81A3-795977326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D01F4-B7B3-41D2-9047-2BDA89FF9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4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hyperlink" Target="https://cheapsslsecurity.com/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1" y="609602"/>
            <a:ext cx="8534400" cy="1828799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El-Gamal injected Elliptic Curve Cryptography based RFID  Authentication for Internet of Medical Things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800" y="3657600"/>
            <a:ext cx="5257800" cy="17526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Presented By:</a:t>
            </a:r>
          </a:p>
          <a:p>
            <a:pPr algn="l"/>
            <a:r>
              <a:rPr lang="en-US" sz="2000" dirty="0"/>
              <a:t>Md. </a:t>
            </a:r>
            <a:r>
              <a:rPr lang="en-US" sz="2000" dirty="0" err="1"/>
              <a:t>Mustafizur</a:t>
            </a:r>
            <a:r>
              <a:rPr lang="en-US" sz="2000" dirty="0"/>
              <a:t> Rahman Arman</a:t>
            </a:r>
          </a:p>
          <a:p>
            <a:pPr algn="l"/>
            <a:r>
              <a:rPr lang="en-US" sz="2000" dirty="0"/>
              <a:t>Roll: 1707083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D2DBA-C70E-F405-4BE8-96523F2E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51D4A-920E-003E-B26E-3551CE40FB5A}"/>
              </a:ext>
            </a:extLst>
          </p:cNvPr>
          <p:cNvSpPr txBox="1"/>
          <p:nvPr/>
        </p:nvSpPr>
        <p:spPr>
          <a:xfrm>
            <a:off x="7239001" y="3505201"/>
            <a:ext cx="495141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Supervised by: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Dr. </a:t>
            </a:r>
            <a:r>
              <a:rPr lang="en-US" sz="2000" dirty="0" err="1"/>
              <a:t>Kazi</a:t>
            </a:r>
            <a:r>
              <a:rPr lang="en-US" sz="2000" dirty="0"/>
              <a:t> Md. </a:t>
            </a:r>
            <a:r>
              <a:rPr lang="en-US" sz="2000" dirty="0" err="1"/>
              <a:t>Rokibul</a:t>
            </a:r>
            <a:r>
              <a:rPr lang="en-US" sz="2000" dirty="0"/>
              <a:t> </a:t>
            </a:r>
            <a:r>
              <a:rPr lang="en-US" sz="2000" dirty="0" err="1"/>
              <a:t>Alam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Professor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C253-3453-4A34-D25C-CDE2103920D6}"/>
              </a:ext>
            </a:extLst>
          </p:cNvPr>
          <p:cNvSpPr txBox="1"/>
          <p:nvPr/>
        </p:nvSpPr>
        <p:spPr>
          <a:xfrm>
            <a:off x="3733800" y="5199698"/>
            <a:ext cx="62484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Dept. of Computer Science and Engineering,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Khulna University of Engineering &amp; Technology, Khulna.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Required Tools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10</a:t>
            </a:fld>
            <a:endParaRPr lang="en-US">
              <a:latin typeface="+mn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7C19564-57C9-6063-2138-8F7533F561A5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3883320"/>
          <a:ext cx="2996142" cy="14894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905590458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4118507619"/>
                    </a:ext>
                  </a:extLst>
                </a:gridCol>
              </a:tblGrid>
              <a:tr h="372357">
                <a:tc>
                  <a:txBody>
                    <a:bodyPr/>
                    <a:lstStyle/>
                    <a:p>
                      <a:r>
                        <a:rPr lang="en-US" dirty="0"/>
                        <a:t>ECC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232681"/>
                  </a:ext>
                </a:extLst>
              </a:tr>
              <a:tr h="372357"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2211"/>
                  </a:ext>
                </a:extLst>
              </a:tr>
              <a:tr h="372357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0447"/>
                  </a:ext>
                </a:extLst>
              </a:tr>
              <a:tr h="372357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067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09D364-3F4D-10DE-914A-CFBA1D41015D}"/>
              </a:ext>
            </a:extLst>
          </p:cNvPr>
          <p:cNvSpPr txBox="1"/>
          <p:nvPr/>
        </p:nvSpPr>
        <p:spPr>
          <a:xfrm>
            <a:off x="2316921" y="5744404"/>
            <a:ext cx="767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2: Comparison of number of bits used in ECC and RSA to get same security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711CDAF2-8902-682F-D1E1-4F762A7EF0F9}"/>
              </a:ext>
            </a:extLst>
          </p:cNvPr>
          <p:cNvSpPr txBox="1">
            <a:spLocks/>
          </p:cNvSpPr>
          <p:nvPr/>
        </p:nvSpPr>
        <p:spPr>
          <a:xfrm>
            <a:off x="839570" y="1780904"/>
            <a:ext cx="10016104" cy="4724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</a:rPr>
              <a:t>ECC vs. RSA [1]</a:t>
            </a:r>
          </a:p>
          <a:p>
            <a:pPr marL="457063" lvl="1" indent="0">
              <a:buNone/>
            </a:pPr>
            <a:endParaRPr lang="en-US" sz="1800" dirty="0">
              <a:latin typeface="+mn-lt"/>
            </a:endParaRPr>
          </a:p>
          <a:p>
            <a:pPr marL="457063" lvl="1" indent="0">
              <a:buNone/>
            </a:pPr>
            <a:r>
              <a:rPr lang="en-US" sz="1800" dirty="0">
                <a:latin typeface="+mn-lt"/>
              </a:rPr>
              <a:t>ECC is typically more appropriate for usage in resource-constrained devices and real-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time applications, while RSA is more popular and well-established.</a:t>
            </a:r>
          </a:p>
          <a:p>
            <a:pPr marL="457063" lvl="1" indent="0">
              <a:buNone/>
            </a:pPr>
            <a:endParaRPr lang="en-US"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063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Required Tools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11</a:t>
            </a:fld>
            <a:endParaRPr lang="en-US">
              <a:latin typeface="+mn-lt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70911B97-0B75-24E7-0BD3-C4828DE7BFF2}"/>
              </a:ext>
            </a:extLst>
          </p:cNvPr>
          <p:cNvSpPr txBox="1">
            <a:spLocks/>
          </p:cNvSpPr>
          <p:nvPr/>
        </p:nvSpPr>
        <p:spPr>
          <a:xfrm>
            <a:off x="839570" y="1787115"/>
            <a:ext cx="10016104" cy="4724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</a:rPr>
              <a:t>El-Gamal Signature Scheme [2]</a:t>
            </a:r>
          </a:p>
          <a:p>
            <a:pPr lvl="1"/>
            <a:r>
              <a:rPr lang="en-US" sz="1800" dirty="0">
                <a:latin typeface="+mn-lt"/>
              </a:rPr>
              <a:t>Digital signature scheme which is based on discrete logarithms.</a:t>
            </a:r>
          </a:p>
          <a:p>
            <a:pPr lvl="1"/>
            <a:r>
              <a:rPr lang="en-US" sz="1800" dirty="0">
                <a:latin typeface="+mn-lt"/>
              </a:rPr>
              <a:t>Works on signing and verification a signature for authentication.</a:t>
            </a:r>
          </a:p>
          <a:p>
            <a:pPr lvl="1"/>
            <a:r>
              <a:rPr lang="en-US" sz="1800" dirty="0">
                <a:latin typeface="+mn-lt"/>
              </a:rPr>
              <a:t>Operations: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Key Generation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Signing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Verifying Signature</a:t>
            </a:r>
          </a:p>
          <a:p>
            <a:pPr marL="457063" lvl="1" indent="0">
              <a:buNone/>
            </a:pP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0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Required Tools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12</a:t>
            </a:fld>
            <a:endParaRPr lang="en-US">
              <a:latin typeface="+mn-lt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ADF4E24-9DD2-D5A5-E66B-C11A3A584AC4}"/>
              </a:ext>
            </a:extLst>
          </p:cNvPr>
          <p:cNvSpPr txBox="1">
            <a:spLocks/>
          </p:cNvSpPr>
          <p:nvPr/>
        </p:nvSpPr>
        <p:spPr>
          <a:xfrm>
            <a:off x="839570" y="1794917"/>
            <a:ext cx="10016104" cy="4724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</a:rPr>
              <a:t>Bit Manipulation</a:t>
            </a:r>
          </a:p>
          <a:p>
            <a:pPr lvl="1"/>
            <a:r>
              <a:rPr lang="en-US" sz="1800" dirty="0">
                <a:latin typeface="+mn-lt"/>
              </a:rPr>
              <a:t>Manipulate of bits in key.</a:t>
            </a:r>
          </a:p>
          <a:p>
            <a:pPr lvl="1"/>
            <a:r>
              <a:rPr lang="en-US" sz="1800" dirty="0">
                <a:latin typeface="+mn-lt"/>
              </a:rPr>
              <a:t>Hard to get back to original value.</a:t>
            </a:r>
          </a:p>
          <a:p>
            <a:pPr lvl="1"/>
            <a:r>
              <a:rPr lang="en-US" sz="1800" dirty="0">
                <a:latin typeface="+mn-lt"/>
              </a:rPr>
              <a:t>Operations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Bit-wise OR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Bit-wise AND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Bit-wise XOR</a:t>
            </a:r>
          </a:p>
          <a:p>
            <a:pPr marL="457063" lvl="1" indent="0">
              <a:buNone/>
            </a:pPr>
            <a:endParaRPr lang="en-US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44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Proposed 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752601"/>
            <a:ext cx="10662046" cy="4724403"/>
          </a:xfrm>
        </p:spPr>
        <p:txBody>
          <a:bodyPr anchor="t"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/>
              <a:t>Consists of 2 phases 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Initialization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7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Proposed Methodology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14</a:t>
            </a:fld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11527D-3233-C591-0DC6-46204BD92641}"/>
              </a:ext>
            </a:extLst>
          </p:cNvPr>
          <p:cNvSpPr txBox="1"/>
          <p:nvPr/>
        </p:nvSpPr>
        <p:spPr>
          <a:xfrm>
            <a:off x="7086601" y="5181600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5: Initialization Phase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EB7C37DB-9861-DAF3-99DB-743D24FC6A66}"/>
              </a:ext>
            </a:extLst>
          </p:cNvPr>
          <p:cNvSpPr txBox="1">
            <a:spLocks/>
          </p:cNvSpPr>
          <p:nvPr/>
        </p:nvSpPr>
        <p:spPr>
          <a:xfrm>
            <a:off x="839569" y="1752600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</a:rPr>
              <a:t>Initialization : 2 steps.</a:t>
            </a:r>
          </a:p>
          <a:p>
            <a:pPr marL="914263" lvl="1" indent="-457200">
              <a:buFont typeface="Arial" panose="020B0604020202020204" pitchFamily="34" charset="0"/>
              <a:buAutoNum type="arabicParenR"/>
            </a:pPr>
            <a:r>
              <a:rPr lang="en-US" sz="1800" dirty="0">
                <a:latin typeface="+mn-lt"/>
              </a:rPr>
              <a:t>Server side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Private key s, m.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Public key P = </a:t>
            </a:r>
            <a:r>
              <a:rPr lang="en-US" sz="1800" dirty="0" err="1">
                <a:latin typeface="+mn-lt"/>
              </a:rPr>
              <a:t>sQ</a:t>
            </a:r>
            <a:r>
              <a:rPr lang="en-US" sz="1800" dirty="0">
                <a:latin typeface="+mn-lt"/>
              </a:rPr>
              <a:t>, R = </a:t>
            </a:r>
            <a:r>
              <a:rPr lang="en-US" sz="1800" dirty="0" err="1">
                <a:latin typeface="+mn-lt"/>
              </a:rPr>
              <a:t>mQ</a:t>
            </a:r>
            <a:r>
              <a:rPr lang="en-US" sz="1800" dirty="0">
                <a:latin typeface="+mn-lt"/>
              </a:rPr>
              <a:t>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M = P&amp;R.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Send </a:t>
            </a:r>
            <a:r>
              <a:rPr lang="en-US" sz="1800" b="1" dirty="0">
                <a:latin typeface="+mn-lt"/>
              </a:rPr>
              <a:t>M</a:t>
            </a:r>
            <a:r>
              <a:rPr lang="en-US" sz="1800" dirty="0">
                <a:latin typeface="+mn-lt"/>
              </a:rPr>
              <a:t> to Tag.</a:t>
            </a:r>
          </a:p>
          <a:p>
            <a:pPr marL="914126" lvl="2" indent="0">
              <a:buNone/>
            </a:pPr>
            <a:endParaRPr lang="en-US" sz="1800" dirty="0">
              <a:latin typeface="+mn-lt"/>
            </a:endParaRPr>
          </a:p>
          <a:p>
            <a:pPr marL="914263" lvl="1" indent="-457200">
              <a:buFont typeface="Arial" panose="020B0604020202020204" pitchFamily="34" charset="0"/>
              <a:buAutoNum type="arabicParenR"/>
            </a:pPr>
            <a:r>
              <a:rPr lang="en-US" sz="1800" dirty="0">
                <a:latin typeface="+mn-lt"/>
              </a:rPr>
              <a:t>Tag side: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Private key t.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Pt =  </a:t>
            </a:r>
            <a:r>
              <a:rPr lang="en-US" sz="1800" dirty="0" err="1">
                <a:latin typeface="+mn-lt"/>
              </a:rPr>
              <a:t>tQ</a:t>
            </a:r>
            <a:r>
              <a:rPr lang="en-US" sz="1800" dirty="0">
                <a:latin typeface="+mn-lt"/>
              </a:rPr>
              <a:t>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A = Pt U M.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T = </a:t>
            </a:r>
            <a:r>
              <a:rPr lang="en-US" sz="1800" dirty="0" err="1">
                <a:latin typeface="+mn-lt"/>
              </a:rPr>
              <a:t>A+tA</a:t>
            </a:r>
            <a:r>
              <a:rPr lang="en-US" sz="1800" dirty="0">
                <a:latin typeface="+mn-lt"/>
              </a:rPr>
              <a:t>.</a:t>
            </a:r>
          </a:p>
          <a:p>
            <a:pPr marL="914126" lvl="2" indent="0">
              <a:buNone/>
            </a:pPr>
            <a:r>
              <a:rPr lang="en-US" sz="1800" dirty="0">
                <a:latin typeface="+mn-lt"/>
              </a:rPr>
              <a:t>Store </a:t>
            </a:r>
            <a:r>
              <a:rPr lang="en-US" sz="1800" b="1" dirty="0">
                <a:latin typeface="+mn-lt"/>
              </a:rPr>
              <a:t>T, Pt </a:t>
            </a:r>
            <a:r>
              <a:rPr lang="en-US" sz="1800" dirty="0">
                <a:latin typeface="+mn-lt"/>
              </a:rPr>
              <a:t>for further authentication.</a:t>
            </a:r>
          </a:p>
          <a:p>
            <a:pPr marL="914126" lvl="2" indent="0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06E29D-5201-B52E-AF02-3B551521E1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657601"/>
            <a:ext cx="7659225" cy="11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Proposed Methodology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15</a:t>
            </a:fld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DF786-E77E-635C-2E9E-371D7E7E1418}"/>
              </a:ext>
            </a:extLst>
          </p:cNvPr>
          <p:cNvSpPr txBox="1"/>
          <p:nvPr/>
        </p:nvSpPr>
        <p:spPr>
          <a:xfrm>
            <a:off x="7772401" y="5867400"/>
            <a:ext cx="305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6: Authentication Phase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D07825AC-6677-84A9-0A90-01675760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69" y="1752600"/>
            <a:ext cx="1051286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Authentication : 4 steps.</a:t>
            </a:r>
          </a:p>
          <a:p>
            <a:pPr marL="914263" lvl="1" indent="-457200">
              <a:buAutoNum type="arabicParenR"/>
            </a:pPr>
            <a:r>
              <a:rPr lang="en-US" sz="1800" dirty="0"/>
              <a:t>Tag side:</a:t>
            </a:r>
          </a:p>
          <a:p>
            <a:pPr marL="914126" lvl="2" indent="0">
              <a:buNone/>
            </a:pPr>
            <a:r>
              <a:rPr lang="en-US" sz="1800" dirty="0"/>
              <a:t>Send T, Pt to server</a:t>
            </a:r>
          </a:p>
          <a:p>
            <a:pPr marL="914126" lvl="2" indent="0">
              <a:buNone/>
            </a:pPr>
            <a:endParaRPr lang="en-US" sz="1800" dirty="0"/>
          </a:p>
          <a:p>
            <a:pPr marL="914263" lvl="1" indent="-457200">
              <a:buAutoNum type="arabicParenR"/>
            </a:pPr>
            <a:r>
              <a:rPr lang="en-US" sz="1800" dirty="0"/>
              <a:t>Server side:</a:t>
            </a:r>
          </a:p>
          <a:p>
            <a:pPr marL="914126" lvl="2" indent="0">
              <a:buNone/>
            </a:pPr>
            <a:r>
              <a:rPr lang="en-US" sz="1800" dirty="0"/>
              <a:t>A’ = Pt U M</a:t>
            </a:r>
          </a:p>
          <a:p>
            <a:pPr marL="914126" lvl="2" indent="0">
              <a:buNone/>
            </a:pPr>
            <a:r>
              <a:rPr lang="en-US" sz="1800" dirty="0"/>
              <a:t>Sg, </a:t>
            </a:r>
            <a:r>
              <a:rPr lang="en-US" sz="1800" dirty="0" err="1"/>
              <a:t>Rg</a:t>
            </a:r>
            <a:r>
              <a:rPr lang="en-US" sz="1800" dirty="0"/>
              <a:t> = El-</a:t>
            </a:r>
            <a:r>
              <a:rPr lang="en-US" sz="1800" dirty="0" err="1"/>
              <a:t>Gamal_signing</a:t>
            </a:r>
            <a:r>
              <a:rPr lang="en-US" sz="1800" dirty="0"/>
              <a:t>(T, A’)</a:t>
            </a:r>
          </a:p>
          <a:p>
            <a:pPr marL="914126" lvl="2" indent="0">
              <a:buNone/>
            </a:pPr>
            <a:r>
              <a:rPr lang="en-US" sz="1800" dirty="0"/>
              <a:t>Send </a:t>
            </a:r>
            <a:r>
              <a:rPr lang="en-US" sz="1800" dirty="0" err="1"/>
              <a:t>Sg,Rg</a:t>
            </a:r>
            <a:r>
              <a:rPr lang="en-US" sz="1800" dirty="0"/>
              <a:t> to Tag.</a:t>
            </a:r>
          </a:p>
          <a:p>
            <a:pPr marL="914126" lvl="2" indent="0">
              <a:buNone/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B12CD7-DED9-7654-3383-3933DCE19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86" y="1295400"/>
            <a:ext cx="5216418" cy="45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Proposed Methodology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16</a:t>
            </a:fld>
            <a:endParaRPr lang="en-US">
              <a:latin typeface="+mn-lt"/>
            </a:endParaRPr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C61041B5-46A1-53BF-9213-735DF807382C}"/>
              </a:ext>
            </a:extLst>
          </p:cNvPr>
          <p:cNvSpPr txBox="1">
            <a:spLocks/>
          </p:cNvSpPr>
          <p:nvPr/>
        </p:nvSpPr>
        <p:spPr>
          <a:xfrm>
            <a:off x="839569" y="1752600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Authentication : 4 steps ( Cont.)</a:t>
            </a:r>
          </a:p>
          <a:p>
            <a:pPr marL="457063" lvl="1" indent="0">
              <a:buNone/>
            </a:pPr>
            <a:r>
              <a:rPr lang="en-US" sz="1800" dirty="0"/>
              <a:t>3)	Tag side:</a:t>
            </a:r>
          </a:p>
          <a:p>
            <a:pPr marL="914126" lvl="2" indent="0">
              <a:buNone/>
            </a:pPr>
            <a:r>
              <a:rPr lang="en-US" sz="1800" dirty="0"/>
              <a:t>B = A U (Sg &amp; </a:t>
            </a:r>
            <a:r>
              <a:rPr lang="en-US" sz="1800" dirty="0" err="1"/>
              <a:t>Rg</a:t>
            </a:r>
            <a:r>
              <a:rPr lang="en-US" sz="1800" dirty="0"/>
              <a:t>)</a:t>
            </a:r>
          </a:p>
          <a:p>
            <a:pPr marL="914126" lvl="2" indent="0">
              <a:buNone/>
            </a:pPr>
            <a:r>
              <a:rPr lang="en-US" sz="1800" dirty="0"/>
              <a:t>N = B Ꚛ T</a:t>
            </a:r>
          </a:p>
          <a:p>
            <a:pPr marL="914126" lvl="2" indent="0">
              <a:buNone/>
            </a:pPr>
            <a:r>
              <a:rPr lang="en-US" sz="1800" dirty="0"/>
              <a:t>Send N to Server.</a:t>
            </a:r>
          </a:p>
          <a:p>
            <a:pPr marL="914126" lvl="2" indent="0">
              <a:buNone/>
            </a:pPr>
            <a:r>
              <a:rPr lang="en-US" sz="1800" dirty="0"/>
              <a:t> </a:t>
            </a:r>
          </a:p>
          <a:p>
            <a:pPr marL="457063" lvl="1" indent="0">
              <a:buNone/>
            </a:pPr>
            <a:r>
              <a:rPr lang="en-US" sz="1800" dirty="0"/>
              <a:t>4) 	Server side:</a:t>
            </a:r>
          </a:p>
          <a:p>
            <a:pPr marL="914126" lvl="2" indent="0">
              <a:buNone/>
            </a:pPr>
            <a:r>
              <a:rPr lang="en-US" sz="1800" dirty="0"/>
              <a:t>B’ = A’ U (</a:t>
            </a:r>
            <a:r>
              <a:rPr lang="en-US" sz="1800" dirty="0" err="1"/>
              <a:t>Sg&amp;rg</a:t>
            </a:r>
            <a:r>
              <a:rPr lang="en-US" sz="1800" dirty="0"/>
              <a:t>)</a:t>
            </a:r>
          </a:p>
          <a:p>
            <a:pPr marL="914126" lvl="2" indent="0">
              <a:buNone/>
            </a:pPr>
            <a:r>
              <a:rPr lang="en-US" sz="1800" dirty="0"/>
              <a:t>T’ = N Ꚛ B’</a:t>
            </a:r>
          </a:p>
          <a:p>
            <a:pPr marL="914126" lvl="2" indent="0">
              <a:buNone/>
            </a:pPr>
            <a:r>
              <a:rPr lang="en-US" sz="1800" dirty="0"/>
              <a:t>Sg’, </a:t>
            </a:r>
            <a:r>
              <a:rPr lang="en-US" sz="1800" dirty="0" err="1"/>
              <a:t>Rg</a:t>
            </a:r>
            <a:r>
              <a:rPr lang="en-US" sz="1800" dirty="0"/>
              <a:t>’ = El-Gamal_ signing(T’, A’)</a:t>
            </a:r>
          </a:p>
          <a:p>
            <a:pPr marL="914126" lvl="2" indent="0">
              <a:buNone/>
            </a:pPr>
            <a:r>
              <a:rPr lang="en-US" sz="1800" dirty="0"/>
              <a:t>El-</a:t>
            </a:r>
            <a:r>
              <a:rPr lang="en-US" sz="1800" dirty="0" err="1"/>
              <a:t>Gamal_Signature_Verification</a:t>
            </a:r>
            <a:r>
              <a:rPr lang="en-US" sz="1800" dirty="0"/>
              <a:t>(Sg, </a:t>
            </a:r>
            <a:r>
              <a:rPr lang="en-US" sz="1800" dirty="0" err="1"/>
              <a:t>Rg</a:t>
            </a:r>
            <a:r>
              <a:rPr lang="en-US" sz="1800" dirty="0"/>
              <a:t>)=? El-</a:t>
            </a:r>
            <a:r>
              <a:rPr lang="en-US" sz="1800" dirty="0" err="1"/>
              <a:t>Gamal_Signature_Verification</a:t>
            </a:r>
            <a:r>
              <a:rPr lang="en-US" sz="1800" dirty="0"/>
              <a:t>(Sg’,</a:t>
            </a:r>
            <a:r>
              <a:rPr lang="en-US" sz="1800" dirty="0" err="1"/>
              <a:t>Rg</a:t>
            </a:r>
            <a:r>
              <a:rPr lang="en-US" sz="1800" dirty="0"/>
              <a:t>’)</a:t>
            </a:r>
          </a:p>
          <a:p>
            <a:pPr marL="914126" lvl="2" indent="0">
              <a:buNone/>
            </a:pPr>
            <a:endParaRPr lang="en-US" sz="1800" dirty="0"/>
          </a:p>
          <a:p>
            <a:pPr marL="914126" lvl="2" indent="0">
              <a:buNone/>
            </a:pPr>
            <a:r>
              <a:rPr lang="en-US" sz="1800" dirty="0"/>
              <a:t>If it gives true, authentication successful. Else aborts.</a:t>
            </a:r>
          </a:p>
        </p:txBody>
      </p:sp>
    </p:spTree>
    <p:extLst>
      <p:ext uri="{BB962C8B-B14F-4D97-AF65-F5344CB8AC3E}">
        <p14:creationId xmlns:p14="http://schemas.microsoft.com/office/powerpoint/2010/main" val="4132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17</a:t>
            </a:fld>
            <a:endParaRPr lang="en-US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B4FBE6-1315-1B15-9A45-3D57D696D987}"/>
              </a:ext>
            </a:extLst>
          </p:cNvPr>
          <p:cNvGrpSpPr/>
          <p:nvPr/>
        </p:nvGrpSpPr>
        <p:grpSpPr>
          <a:xfrm>
            <a:off x="6807998" y="1690688"/>
            <a:ext cx="5179622" cy="3406143"/>
            <a:chOff x="6171611" y="1172757"/>
            <a:chExt cx="5179622" cy="34061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9E0A39-9C6F-C405-4DF1-C50E3FCC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611" y="1172757"/>
              <a:ext cx="5179622" cy="29126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186652-8D54-A1F8-9A12-C6E1A249B6FD}"/>
                </a:ext>
              </a:extLst>
            </p:cNvPr>
            <p:cNvSpPr txBox="1"/>
            <p:nvPr/>
          </p:nvSpPr>
          <p:spPr>
            <a:xfrm>
              <a:off x="8151812" y="4209568"/>
              <a:ext cx="2885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7: ECC key Generation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6BEC44C4-A06D-02DD-918F-2488C35C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569" y="1752601"/>
                <a:ext cx="10662046" cy="4724403"/>
              </a:xfrm>
            </p:spPr>
            <p:txBody>
              <a:bodyPr anchor="t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sz="20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Experimental Setup</a:t>
                </a: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pt-BR" sz="1800" dirty="0"/>
                  <a:t>Virtual Studio Code v1.75.0 as editor.</a:t>
                </a:r>
                <a:endParaRPr lang="en-US" sz="1800" b="1" dirty="0"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/>
                  <a:t>Python v3.9.7 as the language for implementation.</a:t>
                </a: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6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6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6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sz="2000" b="1" dirty="0">
                    <a:cs typeface="Times New Roman" panose="02020603050405020304" pitchFamily="18" charset="0"/>
                  </a:rPr>
                  <a:t>Implementation of ECC key Generation</a:t>
                </a:r>
                <a:endParaRPr lang="en-US" sz="1800" b="1" dirty="0"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cs typeface="Times New Roman" panose="02020603050405020304" pitchFamily="18" charset="0"/>
                  </a:rPr>
                  <a:t>	</a:t>
                </a:r>
                <a:r>
                  <a:rPr lang="en-US" sz="1800" dirty="0">
                    <a:cs typeface="Times New Roman" panose="02020603050405020304" pitchFamily="18" charset="0"/>
                  </a:rPr>
                  <a:t>secp256k1 model:</a:t>
                </a:r>
              </a:p>
              <a:p>
                <a:pPr lvl="3"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>
                    <a:cs typeface="Times New Roman" panose="02020603050405020304" pitchFamily="18" charset="0"/>
                  </a:rPr>
                  <a:t>    The Curve 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+7 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/>
                  <a:t>	Operations:</a:t>
                </a:r>
              </a:p>
              <a:p>
                <a:pPr lvl="3"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/>
                  <a:t>	EC add: 1 points from 2 other points ( C from A, B).</a:t>
                </a:r>
              </a:p>
              <a:p>
                <a:pPr lvl="3"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/>
                  <a:t>	EC double: 1 points from another point ( D from C). </a:t>
                </a:r>
              </a:p>
            </p:txBody>
          </p:sp>
        </mc:Choice>
        <mc:Fallback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6BEC44C4-A06D-02DD-918F-2488C35C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569" y="1752601"/>
                <a:ext cx="10662046" cy="4724403"/>
              </a:xfrm>
              <a:blipFill>
                <a:blip r:embed="rId3"/>
                <a:stretch>
                  <a:fillRect l="-515" t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18</a:t>
            </a:fld>
            <a:endParaRPr lang="en-US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41B75-FA36-4A24-C2C4-647FC7C35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40" y="1531942"/>
            <a:ext cx="6469811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33257-8D2A-710E-8B82-9DB25C216484}"/>
              </a:ext>
            </a:extLst>
          </p:cNvPr>
          <p:cNvSpPr txBox="1"/>
          <p:nvPr/>
        </p:nvSpPr>
        <p:spPr>
          <a:xfrm>
            <a:off x="5844070" y="6210985"/>
            <a:ext cx="50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8: El-Gamal Signature Verification Flow Chart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8B47CDDF-7E25-A810-62CD-51BB91F5AEBB}"/>
              </a:ext>
            </a:extLst>
          </p:cNvPr>
          <p:cNvSpPr txBox="1">
            <a:spLocks/>
          </p:cNvSpPr>
          <p:nvPr/>
        </p:nvSpPr>
        <p:spPr>
          <a:xfrm>
            <a:off x="839569" y="1752601"/>
            <a:ext cx="10728240" cy="472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El-Gamal Signature Verification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600" b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69" y="1454864"/>
            <a:ext cx="10662046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Experimental result: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19</a:t>
            </a:fld>
            <a:endParaRPr lang="en-US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74366C-1C9C-95B8-7955-469E84BE24D2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867775"/>
          <a:ext cx="9853144" cy="278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28477968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299837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678139677"/>
                    </a:ext>
                  </a:extLst>
                </a:gridCol>
                <a:gridCol w="785344">
                  <a:extLst>
                    <a:ext uri="{9D8B030D-6E8A-4147-A177-3AD203B41FA5}">
                      <a16:colId xmlns:a16="http://schemas.microsoft.com/office/drawing/2014/main" val="1112225120"/>
                    </a:ext>
                  </a:extLst>
                </a:gridCol>
              </a:tblGrid>
              <a:tr h="497944">
                <a:tc>
                  <a:txBody>
                    <a:bodyPr/>
                    <a:lstStyle/>
                    <a:p>
                      <a:r>
                        <a:rPr lang="en-US" sz="1200" dirty="0"/>
                        <a:t>Server/Tag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Verification Flag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6798"/>
                  </a:ext>
                </a:extLst>
              </a:tr>
              <a:tr h="966783">
                <a:tc>
                  <a:txBody>
                    <a:bodyPr/>
                    <a:lstStyle/>
                    <a:p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s=11702, m=420838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M=(14898407060415365318833651937377610736450856238805031296572380833665937514507, 8428029595295141819710846202898226591463894600414531680)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975"/>
                  </a:ext>
                </a:extLst>
              </a:tr>
              <a:tr h="1315699">
                <a:tc>
                  <a:txBody>
                    <a:bodyPr/>
                    <a:lstStyle/>
                    <a:p>
                      <a:r>
                        <a:rPr lang="en-US" sz="12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M=(14898407060415365318833651937377610736450856238805031296572380833665937514507, 8428029595295141819710846202898226591463894600414531680)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80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FA9361-C47A-89A3-4B6E-8F997A2B6A7E}"/>
              </a:ext>
            </a:extLst>
          </p:cNvPr>
          <p:cNvSpPr txBox="1"/>
          <p:nvPr/>
        </p:nvSpPr>
        <p:spPr>
          <a:xfrm>
            <a:off x="5638801" y="4953000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3: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746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Related Works</a:t>
            </a:r>
          </a:p>
          <a:p>
            <a:r>
              <a:rPr lang="en-US" sz="1800" dirty="0"/>
              <a:t>Objectives</a:t>
            </a:r>
          </a:p>
          <a:p>
            <a:r>
              <a:rPr lang="en-US" sz="1800" dirty="0"/>
              <a:t>Required Tools</a:t>
            </a:r>
          </a:p>
          <a:p>
            <a:r>
              <a:rPr lang="en-US" sz="1800" dirty="0"/>
              <a:t>Proposed Methodology</a:t>
            </a:r>
          </a:p>
          <a:p>
            <a:r>
              <a:rPr lang="en-US" sz="1800" dirty="0"/>
              <a:t>Prototype Evaluation</a:t>
            </a:r>
          </a:p>
          <a:p>
            <a:r>
              <a:rPr lang="en-US" sz="1800" dirty="0"/>
              <a:t>Conclusions</a:t>
            </a:r>
          </a:p>
          <a:p>
            <a:r>
              <a:rPr lang="en-US" sz="1800" dirty="0"/>
              <a:t>Limitations</a:t>
            </a:r>
          </a:p>
          <a:p>
            <a:r>
              <a:rPr lang="en-US" sz="1800" dirty="0"/>
              <a:t>Future Works</a:t>
            </a:r>
          </a:p>
          <a:p>
            <a:r>
              <a:rPr lang="en-US" sz="1800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2388" y="1454864"/>
            <a:ext cx="10662046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Experimental result (Contd.):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20</a:t>
            </a:fld>
            <a:endParaRPr lang="en-US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74366C-1C9C-95B8-7955-469E84BE24D2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867775"/>
          <a:ext cx="9853144" cy="4558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28477968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299837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678139677"/>
                    </a:ext>
                  </a:extLst>
                </a:gridCol>
                <a:gridCol w="785344">
                  <a:extLst>
                    <a:ext uri="{9D8B030D-6E8A-4147-A177-3AD203B41FA5}">
                      <a16:colId xmlns:a16="http://schemas.microsoft.com/office/drawing/2014/main" val="1112225120"/>
                    </a:ext>
                  </a:extLst>
                </a:gridCol>
              </a:tblGrid>
              <a:tr h="535521">
                <a:tc>
                  <a:txBody>
                    <a:bodyPr/>
                    <a:lstStyle/>
                    <a:p>
                      <a:r>
                        <a:rPr lang="en-US" sz="1200" dirty="0"/>
                        <a:t>Server/Tag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Verification Flag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6798"/>
                  </a:ext>
                </a:extLst>
              </a:tr>
              <a:tr h="1039741">
                <a:tc>
                  <a:txBody>
                    <a:bodyPr/>
                    <a:lstStyle/>
                    <a:p>
                      <a:r>
                        <a:rPr lang="en-US" sz="12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 = (31402154390291296585544318237240999221496876548904019805738349073645563392617, 22118421386738260585145428721121976033837693318874135222) </a:t>
                      </a:r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Pt = (28751087112865646778086692018893182533227425746203364377961037924259350908980, 31046895123409507066835593899898841849119765084328489485)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975"/>
                  </a:ext>
                </a:extLst>
              </a:tr>
              <a:tr h="1414987">
                <a:tc>
                  <a:txBody>
                    <a:bodyPr/>
                    <a:lstStyle/>
                    <a:p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 = (31402154390291296585544318237240999221496876548904019805738349073645563392617, 22118421386738260585145428721121976033837693318874135222) </a:t>
                      </a:r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Pt = (28751087112865646778086692018893182533227425746203364377961037924259350908980, 31046895123409507066835593899898841849119765084328489485)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S =  609171286931842029798951241489981406174479674784099060358173980863350155702515901428201120306633161989796370723222631803427801601681737526029515761343628575907</a:t>
                      </a:r>
                    </a:p>
                    <a:p>
                      <a:r>
                        <a:rPr lang="pt-BR" sz="1200" dirty="0"/>
                        <a:t>r = 495228472803037347165935762239576668030441977287935527988119465928465376294239430984752198409906680736063260771279984955777151082726644524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80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FA9361-C47A-89A3-4B6E-8F997A2B6A7E}"/>
              </a:ext>
            </a:extLst>
          </p:cNvPr>
          <p:cNvSpPr txBox="1"/>
          <p:nvPr/>
        </p:nvSpPr>
        <p:spPr>
          <a:xfrm>
            <a:off x="5334000" y="6447863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4: Authentication (step 1-2)</a:t>
            </a:r>
          </a:p>
        </p:txBody>
      </p:sp>
    </p:spTree>
    <p:extLst>
      <p:ext uri="{BB962C8B-B14F-4D97-AF65-F5344CB8AC3E}">
        <p14:creationId xmlns:p14="http://schemas.microsoft.com/office/powerpoint/2010/main" val="5690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2388" y="1454864"/>
            <a:ext cx="10662046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Experimental result (Contd.):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21</a:t>
            </a:fld>
            <a:endParaRPr lang="en-US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74366C-1C9C-95B8-7955-469E84BE2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3300"/>
              </p:ext>
            </p:extLst>
          </p:nvPr>
        </p:nvGraphicFramePr>
        <p:xfrm>
          <a:off x="1905000" y="1867774"/>
          <a:ext cx="9853144" cy="368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28477968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299837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678139677"/>
                    </a:ext>
                  </a:extLst>
                </a:gridCol>
                <a:gridCol w="785344">
                  <a:extLst>
                    <a:ext uri="{9D8B030D-6E8A-4147-A177-3AD203B41FA5}">
                      <a16:colId xmlns:a16="http://schemas.microsoft.com/office/drawing/2014/main" val="1112225120"/>
                    </a:ext>
                  </a:extLst>
                </a:gridCol>
              </a:tblGrid>
              <a:tr h="535521">
                <a:tc>
                  <a:txBody>
                    <a:bodyPr/>
                    <a:lstStyle/>
                    <a:p>
                      <a:r>
                        <a:rPr lang="en-US" sz="1200" dirty="0"/>
                        <a:t>Server/Tag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Verification Flag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6798"/>
                  </a:ext>
                </a:extLst>
              </a:tr>
              <a:tr h="1039741">
                <a:tc>
                  <a:txBody>
                    <a:bodyPr/>
                    <a:lstStyle/>
                    <a:p>
                      <a:r>
                        <a:rPr lang="en-US" sz="12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s =   609171286931842029798951241489981406174479674784099060358173980863350155702515901428201120306633161989796370723222631803427801601681737526029515761343628575907</a:t>
                      </a:r>
                    </a:p>
                    <a:p>
                      <a:r>
                        <a:rPr lang="pt-BR" sz="1200" dirty="0"/>
                        <a:t>r = 495228472803037347165935762239576668030441977287935527988119465928465376294239430984752198409906680736063260771279984955777151082726644524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= 495151271918230444297773601852020715881757951045683734898095785071696353676495322808793454949939387718724804804505956277722746846071652950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975"/>
                  </a:ext>
                </a:extLst>
              </a:tr>
              <a:tr h="1414987">
                <a:tc>
                  <a:txBody>
                    <a:bodyPr/>
                    <a:lstStyle/>
                    <a:p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 = 495151271918230444297773601852020715881757951045683734898095785071696353676495322808793454949939387718724804804505956277722746846071652950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80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FA9361-C47A-89A3-4B6E-8F997A2B6A7E}"/>
              </a:ext>
            </a:extLst>
          </p:cNvPr>
          <p:cNvSpPr txBox="1"/>
          <p:nvPr/>
        </p:nvSpPr>
        <p:spPr>
          <a:xfrm>
            <a:off x="5181600" y="5809934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5: Authentication (step 3-4)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C6126-6F6F-6293-B144-8EC320BCA3EF}"/>
              </a:ext>
            </a:extLst>
          </p:cNvPr>
          <p:cNvSpPr txBox="1"/>
          <p:nvPr/>
        </p:nvSpPr>
        <p:spPr>
          <a:xfrm>
            <a:off x="1981200" y="6121746"/>
            <a:ext cx="76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authentication as </a:t>
            </a:r>
            <a:r>
              <a:rPr lang="en-US" dirty="0">
                <a:solidFill>
                  <a:srgbClr val="BC5500"/>
                </a:solidFill>
              </a:rPr>
              <a:t>no change occurs </a:t>
            </a:r>
            <a:r>
              <a:rPr lang="en-US" dirty="0"/>
              <a:t>in the mid time of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4774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2388" y="1454864"/>
            <a:ext cx="10662046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Experimental result (Contd.):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22</a:t>
            </a:fld>
            <a:endParaRPr lang="en-US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74366C-1C9C-95B8-7955-469E84BE24D2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867774"/>
          <a:ext cx="9853144" cy="368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28477968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29983708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678139677"/>
                    </a:ext>
                  </a:extLst>
                </a:gridCol>
                <a:gridCol w="785344">
                  <a:extLst>
                    <a:ext uri="{9D8B030D-6E8A-4147-A177-3AD203B41FA5}">
                      <a16:colId xmlns:a16="http://schemas.microsoft.com/office/drawing/2014/main" val="1112225120"/>
                    </a:ext>
                  </a:extLst>
                </a:gridCol>
              </a:tblGrid>
              <a:tr h="535521">
                <a:tc>
                  <a:txBody>
                    <a:bodyPr/>
                    <a:lstStyle/>
                    <a:p>
                      <a:r>
                        <a:rPr lang="en-US" sz="1200" dirty="0"/>
                        <a:t>Server/Tag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Verification Flag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36798"/>
                  </a:ext>
                </a:extLst>
              </a:tr>
              <a:tr h="1039741">
                <a:tc>
                  <a:txBody>
                    <a:bodyPr/>
                    <a:lstStyle/>
                    <a:p>
                      <a:r>
                        <a:rPr lang="en-US" sz="12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s =   609171286931842029798951241489981406174479674784099060358173980863350155702515901428201120306633161989796370723222631803427801601681737526029515761343628575907</a:t>
                      </a:r>
                    </a:p>
                    <a:p>
                      <a:r>
                        <a:rPr lang="pt-BR" sz="1200" dirty="0"/>
                        <a:t>r = 495228472803037347165935762239576668030441977287935527988119465928465376294239430984752198409906680736063260771279984955777151082726644524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= 495151271918230444297773601852020715881757951045683734898095785071696353676495322808793454949939387718724804804505956277722746846071652950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975"/>
                  </a:ext>
                </a:extLst>
              </a:tr>
              <a:tr h="1414987">
                <a:tc>
                  <a:txBody>
                    <a:bodyPr/>
                    <a:lstStyle/>
                    <a:p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 =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495151271918230444297773601852020715881757951045683734898095785071696353676495322808793454949939387718724804804505956277722746846071652960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80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FA9361-C47A-89A3-4B6E-8F997A2B6A7E}"/>
              </a:ext>
            </a:extLst>
          </p:cNvPr>
          <p:cNvSpPr txBox="1"/>
          <p:nvPr/>
        </p:nvSpPr>
        <p:spPr>
          <a:xfrm>
            <a:off x="5181600" y="5809934"/>
            <a:ext cx="331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6: Authentication (step 3-4)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2ED3D-5FAB-CED1-E97C-43A33FD8204E}"/>
              </a:ext>
            </a:extLst>
          </p:cNvPr>
          <p:cNvSpPr txBox="1"/>
          <p:nvPr/>
        </p:nvSpPr>
        <p:spPr>
          <a:xfrm>
            <a:off x="1945410" y="6171685"/>
            <a:ext cx="95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authentication as </a:t>
            </a:r>
            <a:r>
              <a:rPr lang="en-US" dirty="0">
                <a:solidFill>
                  <a:srgbClr val="BC5500"/>
                </a:solidFill>
              </a:rPr>
              <a:t>change occurs</a:t>
            </a:r>
            <a:r>
              <a:rPr lang="en-US" dirty="0"/>
              <a:t> in the mid time of authentication of value of N at step 3 to 4.</a:t>
            </a:r>
          </a:p>
        </p:txBody>
      </p:sp>
    </p:spTree>
    <p:extLst>
      <p:ext uri="{BB962C8B-B14F-4D97-AF65-F5344CB8AC3E}">
        <p14:creationId xmlns:p14="http://schemas.microsoft.com/office/powerpoint/2010/main" val="277451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Prototype Evaluation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46370" y="1524001"/>
            <a:ext cx="10016104" cy="4724403"/>
          </a:xfrm>
        </p:spPr>
        <p:txBody>
          <a:bodyPr anchor="t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Security Issues Comparison: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Server Spoofing Attack:</a:t>
            </a:r>
          </a:p>
          <a:p>
            <a:pPr marL="914126" lvl="2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dirty="0"/>
              <a:t>An attack gives an attacker the ability to pose as a legitimate system user. The</a:t>
            </a:r>
            <a:br>
              <a:rPr lang="en-US" sz="1900" dirty="0"/>
            </a:br>
            <a:r>
              <a:rPr lang="en-US" sz="1900" dirty="0"/>
              <a:t>attacker poses as a reader, requests information from a tag, and then receives the tag’s</a:t>
            </a:r>
            <a:br>
              <a:rPr lang="en-US" sz="1900" dirty="0"/>
            </a:br>
            <a:r>
              <a:rPr lang="en-US" sz="1900" dirty="0"/>
              <a:t>answer. </a:t>
            </a:r>
          </a:p>
          <a:p>
            <a:pPr marL="914126" lvl="2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b="1" dirty="0">
                <a:solidFill>
                  <a:srgbClr val="00B050"/>
                </a:solidFill>
              </a:rPr>
              <a:t>70 digits long number of private key, data stored in server during registration</a:t>
            </a:r>
            <a:br>
              <a:rPr lang="en-US" sz="1900" b="1" dirty="0">
                <a:solidFill>
                  <a:srgbClr val="00B050"/>
                </a:solidFill>
              </a:rPr>
            </a:br>
            <a:r>
              <a:rPr lang="en-US" sz="1900" b="1" dirty="0">
                <a:solidFill>
                  <a:srgbClr val="00B050"/>
                </a:solidFill>
              </a:rPr>
              <a:t>by authorized person, unauthorized user can’t access the server easily.</a:t>
            </a:r>
          </a:p>
          <a:p>
            <a:pPr marL="914126" lvl="2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9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b="1" dirty="0"/>
              <a:t>Position Tracking Attack: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dirty="0"/>
              <a:t>	</a:t>
            </a:r>
            <a:r>
              <a:rPr lang="en-US" sz="1900" b="1" dirty="0">
                <a:solidFill>
                  <a:srgbClr val="00B050"/>
                </a:solidFill>
              </a:rPr>
              <a:t>Can’t be easily accessed private keys and calculated value of Tag’s A or value of Server’s A’.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900" b="1" dirty="0">
              <a:solidFill>
                <a:srgbClr val="00B050"/>
              </a:solidFill>
            </a:endParaRP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Anonymity: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900" b="1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 no position tracking attack and server spoofing attack occurs, anonymity of tag keeps secured.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57063" lvl="1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914126" lvl="2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5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Conclusions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814511"/>
            <a:ext cx="10016104" cy="4724403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In other related works, authors proposed modular-exponential , ECC only, ECC with hashed based key generation. Where occurs some attacks and problems such as</a:t>
            </a:r>
            <a:r>
              <a:rPr lang="en-US" sz="1800" dirty="0"/>
              <a:t> </a:t>
            </a:r>
            <a:r>
              <a:rPr lang="en-US" sz="1800" b="1" dirty="0"/>
              <a:t>anonymity, server spoofing attack and position tracking attacks</a:t>
            </a:r>
            <a:r>
              <a:rPr lang="en-US" sz="1800" dirty="0"/>
              <a:t>.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Compared to previous techniques, the combination of ECC, bit manipulation, and El-Gamal signature offers a stronger and more effective security solution for RFID authentication.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45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Limitations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814511"/>
            <a:ext cx="10016104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As 70 digits long number for private key, challenge for tag side to calculation. Needs power.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It might not consider other important aspect of RFID authentication. As there could be scenarios of supply chain management, inventory management, retail store etc.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Assumed data leaking wouldn’t occur in storage.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8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Future 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814511"/>
            <a:ext cx="10016104" cy="4724403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Real-world deployment to assess its applicability and efficacy in a real-world setting, integration with other technologies, such as biometrics or blockchain.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More tag at a time by storing </a:t>
            </a:r>
            <a:r>
              <a:rPr lang="en-US" sz="1800"/>
              <a:t>data for </a:t>
            </a:r>
            <a:r>
              <a:rPr lang="en-US" sz="1800" dirty="0"/>
              <a:t>managements.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To make sure the protocol works with a variety of systems, it can be tested using various RFID devices and readers.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138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References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768472"/>
            <a:ext cx="10016104" cy="4724403"/>
          </a:xfrm>
        </p:spPr>
        <p:txBody>
          <a:bodyPr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Ecc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vs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rsa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: Comparing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tls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algorithms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https://cheapsslsecurity.com/p/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ecc-vs-rsa-comparing-ssl-tls-algorithms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[2] El-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gamal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digital signature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sheme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https://en.wikipedia.org/wiki/ElGamal_signature_scheme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[3] Radio-frequency identification. 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https://www.energyshow.com.cn/EN/Co/?CID=13&amp;AID=3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[4] secp256k1. </a:t>
            </a:r>
            <a:r>
              <a:rPr lang="en-US" sz="1800" dirty="0">
                <a:solidFill>
                  <a:schemeClr val="accent5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https://en.bitcoin.it/wiki/Secp256k1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[5] Elliptic-curve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diffie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hellman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Feb 2023. https://en.wikipedia.org/wiki/Elliptic-curve_Diffie_Hellman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Souhir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Gabsi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Yassin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Kortli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Vincent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Beroulle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Yann Kieffer,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Areej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Alasiry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Belgacem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Hamdi. Novel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ecc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-based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rfid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mutual authentication protocol for emerging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applications. IEEE access, 9:130895–130913, 2021.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[7] Muhammad Naeem, Shehzad Ashraf Chaudhry, Khalid Mahmood,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Marimuthu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Karuppiah, and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Saru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Kumari. A scalable and secure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rfid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mutual authentication protocol using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ecc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for internet of things. International Journal of Communication Systems, 33(13):e3906, 2020.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[8]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Lijuan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Zheng,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Yujuan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Xue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Linhao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Zhang, and Rui Zhang. Mutual authentication protocol for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rfid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based on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ecc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. In 2017 IEEE International Conference on Computational Science and Engineering (CSE) and IEEE International Conference on Embedded and Ubiquitous Computing (EUC), volume 2, pages 320–323. IEEE, 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accent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chemeClr val="accent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solidFill>
                <a:schemeClr val="accent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27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2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88" y="1600201"/>
            <a:ext cx="12188825" cy="5067301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  <a:p>
            <a:pPr marL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Any Question?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778742"/>
            <a:ext cx="10016104" cy="445770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Internet of Medical things</a:t>
            </a:r>
          </a:p>
          <a:p>
            <a:pPr lvl="1"/>
            <a:r>
              <a:rPr lang="en-US" sz="1800" dirty="0"/>
              <a:t>Mobile</a:t>
            </a:r>
          </a:p>
          <a:p>
            <a:pPr lvl="1"/>
            <a:r>
              <a:rPr lang="en-US" sz="1800" dirty="0"/>
              <a:t>Small memory</a:t>
            </a:r>
          </a:p>
          <a:p>
            <a:pPr lvl="1"/>
            <a:r>
              <a:rPr lang="en-US" sz="1800" dirty="0"/>
              <a:t>Low power</a:t>
            </a:r>
          </a:p>
          <a:p>
            <a:pPr lvl="1"/>
            <a:r>
              <a:rPr lang="en-US" sz="1800" dirty="0"/>
              <a:t>Low-cost cloud computing</a:t>
            </a:r>
          </a:p>
          <a:p>
            <a:pPr marL="457063" lvl="1" indent="0">
              <a:buNone/>
            </a:pPr>
            <a:endParaRPr lang="en-US" sz="1800" dirty="0"/>
          </a:p>
          <a:p>
            <a:pPr marL="457063" lvl="1" indent="0">
              <a:buNone/>
            </a:pPr>
            <a:r>
              <a:rPr lang="en-US" sz="1800" dirty="0"/>
              <a:t>Security needed for:</a:t>
            </a:r>
          </a:p>
          <a:p>
            <a:pPr lvl="1"/>
            <a:r>
              <a:rPr lang="en-US" sz="1800" dirty="0"/>
              <a:t>Sensitive medical data</a:t>
            </a:r>
          </a:p>
          <a:p>
            <a:pPr lvl="1"/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Real-time monitoring</a:t>
            </a:r>
          </a:p>
          <a:p>
            <a:pPr lvl="1"/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Patient information management</a:t>
            </a:r>
            <a:endParaRPr lang="en-US" sz="1800" dirty="0"/>
          </a:p>
          <a:p>
            <a:pPr marL="457063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18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Introduction (Cont.)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774549"/>
            <a:ext cx="10016104" cy="491490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Radio Frequency Identification (RFID)  [3]</a:t>
            </a:r>
          </a:p>
          <a:p>
            <a:pPr lvl="1"/>
            <a:r>
              <a:rPr lang="en-US" sz="1800" dirty="0"/>
              <a:t>Wireless communication (identify/track)</a:t>
            </a:r>
          </a:p>
          <a:p>
            <a:pPr marL="457063" lvl="1" indent="0">
              <a:buNone/>
            </a:pPr>
            <a:endParaRPr lang="en-US" sz="1800" dirty="0"/>
          </a:p>
          <a:p>
            <a:pPr marL="457063" lvl="1" indent="0">
              <a:buNone/>
            </a:pPr>
            <a:r>
              <a:rPr lang="en-US" sz="1800" dirty="0"/>
              <a:t>Component:</a:t>
            </a:r>
          </a:p>
          <a:p>
            <a:pPr lvl="1"/>
            <a:r>
              <a:rPr lang="en-US" sz="1800" dirty="0">
                <a:cs typeface="Times New Roman" panose="02020603050405020304" pitchFamily="18" charset="0"/>
              </a:rPr>
              <a:t>RFID Tag: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composed of a microchip, an antenna </a:t>
            </a:r>
          </a:p>
          <a:p>
            <a:pPr marL="914126" lvl="2" indent="0"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and a dedicated hardware for cryptographic </a:t>
            </a:r>
          </a:p>
          <a:p>
            <a:pPr marL="914126" lvl="2" indent="0"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operations.</a:t>
            </a:r>
          </a:p>
          <a:p>
            <a:pPr lvl="1"/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RFID Reader: composed of a radio transmitter, </a:t>
            </a:r>
          </a:p>
          <a:p>
            <a:pPr marL="914126" lvl="2" indent="0"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a radio receiver, a control unit, a memory unit.</a:t>
            </a:r>
            <a:endParaRPr lang="en-US" sz="1800" dirty="0"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cs typeface="Times New Roman" panose="02020603050405020304" pitchFamily="18" charset="0"/>
              </a:rPr>
              <a:t>Server: S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tores all the RFID tag’s identification </a:t>
            </a:r>
          </a:p>
          <a:p>
            <a:pPr marL="914126" lvl="2" indent="0"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information in its database.</a:t>
            </a:r>
          </a:p>
          <a:p>
            <a:pPr marL="914126" lvl="2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914126" lvl="2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914126" lvl="2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Server and Reader works together as they are connected always.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4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6AA1-33E9-D467-3F71-00C2758A4A0C}"/>
              </a:ext>
            </a:extLst>
          </p:cNvPr>
          <p:cNvSpPr txBox="1"/>
          <p:nvPr/>
        </p:nvSpPr>
        <p:spPr>
          <a:xfrm>
            <a:off x="8165794" y="4718958"/>
            <a:ext cx="2369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1: RFID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C28AC-9715-D38D-14BC-19301E782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46" y="3087020"/>
            <a:ext cx="4830788" cy="14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Introduction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5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8AFF5-71D1-18D2-E856-A019658651C2}"/>
              </a:ext>
            </a:extLst>
          </p:cNvPr>
          <p:cNvSpPr txBox="1"/>
          <p:nvPr/>
        </p:nvSpPr>
        <p:spPr>
          <a:xfrm>
            <a:off x="7286279" y="5580874"/>
            <a:ext cx="3509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2: A RFID-base healthcare system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AE50E0BD-5DFD-0C11-7862-A255FAF99BD6}"/>
              </a:ext>
            </a:extLst>
          </p:cNvPr>
          <p:cNvSpPr txBox="1">
            <a:spLocks/>
          </p:cNvSpPr>
          <p:nvPr/>
        </p:nvSpPr>
        <p:spPr>
          <a:xfrm>
            <a:off x="839570" y="1777677"/>
            <a:ext cx="10016104" cy="4724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</a:rPr>
              <a:t>Radio Frequency Identification (RFID)</a:t>
            </a:r>
          </a:p>
          <a:p>
            <a:pPr marL="457063" lvl="1" indent="0">
              <a:buNone/>
            </a:pPr>
            <a:endParaRPr lang="en-US" sz="1600" dirty="0">
              <a:latin typeface="+mn-lt"/>
            </a:endParaRPr>
          </a:p>
          <a:p>
            <a:pPr marL="457063" lvl="1" indent="0">
              <a:buNone/>
            </a:pPr>
            <a:r>
              <a:rPr lang="en-US" sz="1800" dirty="0">
                <a:latin typeface="+mn-lt"/>
              </a:rPr>
              <a:t>Security Requirements for RFID Communication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Mutual authentication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Confidentiality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Anonymity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Forward security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Availability</a:t>
            </a:r>
          </a:p>
          <a:p>
            <a:pPr marL="457063" lvl="1" indent="0">
              <a:buNone/>
            </a:pPr>
            <a:endParaRPr lang="en-US" sz="1600" dirty="0">
              <a:latin typeface="+mn-lt"/>
            </a:endParaRPr>
          </a:p>
          <a:p>
            <a:pPr lvl="1"/>
            <a:endParaRPr lang="en-US" sz="1600" dirty="0">
              <a:latin typeface="+mn-lt"/>
            </a:endParaRPr>
          </a:p>
          <a:p>
            <a:pPr lvl="1"/>
            <a:endParaRPr lang="en-US" sz="1600" dirty="0">
              <a:latin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A06CA6-873F-A3AB-E3C7-816B009B8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42" y="1777677"/>
            <a:ext cx="478540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Introduction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6</a:t>
            </a:fld>
            <a:endParaRPr lang="en-US">
              <a:latin typeface="+mn-lt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D488489-6270-8862-8B08-1C81C5C7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482" y="1777676"/>
            <a:ext cx="10016104" cy="445770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Difficulties of RFID Authentication </a:t>
            </a:r>
          </a:p>
          <a:p>
            <a:pPr lvl="1"/>
            <a:r>
              <a:rPr lang="en-US" sz="1800" dirty="0"/>
              <a:t>Protection against unwanted </a:t>
            </a:r>
            <a:r>
              <a:rPr lang="en-US" sz="1800" dirty="0">
                <a:solidFill>
                  <a:srgbClr val="FF0000"/>
                </a:solidFill>
              </a:rPr>
              <a:t>access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counterfeiting</a:t>
            </a:r>
            <a:r>
              <a:rPr lang="en-US" sz="1800" dirty="0"/>
              <a:t>, and ensuring the </a:t>
            </a:r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authenticity</a:t>
            </a:r>
            <a:r>
              <a:rPr lang="en-US" sz="1800" dirty="0"/>
              <a:t> of the data transmitted.</a:t>
            </a:r>
          </a:p>
          <a:p>
            <a:pPr lvl="1"/>
            <a:r>
              <a:rPr lang="en-US" sz="1800" dirty="0"/>
              <a:t>Maintaining </a:t>
            </a:r>
            <a:r>
              <a:rPr lang="en-US" sz="1800" dirty="0">
                <a:solidFill>
                  <a:srgbClr val="FF0000"/>
                </a:solidFill>
              </a:rPr>
              <a:t>anonymity</a:t>
            </a:r>
            <a:r>
              <a:rPr lang="en-US" sz="1800" dirty="0"/>
              <a:t>, which led to issues with </a:t>
            </a:r>
            <a:r>
              <a:rPr lang="en-US" sz="1800" dirty="0">
                <a:solidFill>
                  <a:srgbClr val="FF0000"/>
                </a:solidFill>
              </a:rPr>
              <a:t>position tracking attack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server/reader spoofing attack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3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 (Body)"/>
              </a:rPr>
              <a:t>Related Works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8D8583-31EF-546E-AFF4-8301576E29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2500" y="1657439"/>
          <a:ext cx="10287000" cy="4099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58485876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34110275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601672117"/>
                    </a:ext>
                  </a:extLst>
                </a:gridCol>
              </a:tblGrid>
              <a:tr h="490140">
                <a:tc>
                  <a:txBody>
                    <a:bodyPr/>
                    <a:lstStyle/>
                    <a:p>
                      <a:r>
                        <a:rPr lang="en-US" dirty="0"/>
                        <a:t>Author/Authors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44233"/>
                  </a:ext>
                </a:extLst>
              </a:tr>
              <a:tr h="1208063">
                <a:tc>
                  <a:txBody>
                    <a:bodyPr/>
                    <a:lstStyle/>
                    <a:p>
                      <a:r>
                        <a:rPr lang="en-US" dirty="0" err="1"/>
                        <a:t>Lijuan</a:t>
                      </a:r>
                      <a:r>
                        <a:rPr lang="en-US" dirty="0"/>
                        <a:t> Zheng, </a:t>
                      </a:r>
                      <a:r>
                        <a:rPr lang="en-US" dirty="0" err="1"/>
                        <a:t>Yujuan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Linhao</a:t>
                      </a:r>
                      <a:r>
                        <a:rPr lang="en-US" dirty="0"/>
                        <a:t> Zhang, and Rui Zhang.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 authentication protocol for </a:t>
                      </a:r>
                      <a:r>
                        <a:rPr lang="en-US" dirty="0" err="1"/>
                        <a:t>rfid</a:t>
                      </a:r>
                      <a:r>
                        <a:rPr lang="en-US" dirty="0"/>
                        <a:t> based on </a:t>
                      </a:r>
                      <a:r>
                        <a:rPr lang="en-US" dirty="0" err="1"/>
                        <a:t>ecc</a:t>
                      </a:r>
                      <a:r>
                        <a:rPr lang="en-US" dirty="0"/>
                        <a:t>.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 Spoofing Attack.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 Tracking Attack.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Confidentiality Problem.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981984"/>
                  </a:ext>
                </a:extLst>
              </a:tr>
              <a:tr h="1200432">
                <a:tc>
                  <a:txBody>
                    <a:bodyPr/>
                    <a:lstStyle/>
                    <a:p>
                      <a:r>
                        <a:rPr lang="en-US" dirty="0"/>
                        <a:t>Muhammad Naeem, Shehzad Ashraf Chaudhry, Khalid Mahmood, </a:t>
                      </a:r>
                      <a:r>
                        <a:rPr lang="en-US" dirty="0" err="1"/>
                        <a:t>Marimuthu</a:t>
                      </a:r>
                      <a:r>
                        <a:rPr lang="en-US" dirty="0"/>
                        <a:t> Karuppiah, and </a:t>
                      </a:r>
                      <a:r>
                        <a:rPr lang="en-US" dirty="0" err="1"/>
                        <a:t>Saru</a:t>
                      </a:r>
                      <a:r>
                        <a:rPr lang="en-US" dirty="0"/>
                        <a:t> Kumari.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scalable and secure </a:t>
                      </a:r>
                      <a:r>
                        <a:rPr lang="en-US" dirty="0" err="1"/>
                        <a:t>rfid</a:t>
                      </a:r>
                      <a:r>
                        <a:rPr lang="en-US" dirty="0"/>
                        <a:t> mutual authentication protocol using </a:t>
                      </a:r>
                      <a:r>
                        <a:rPr lang="en-US" dirty="0" err="1"/>
                        <a:t>ecc</a:t>
                      </a:r>
                      <a:r>
                        <a:rPr lang="en-US" dirty="0"/>
                        <a:t> for internet of things.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Confidentiality Problem.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Tracking Attack.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512782"/>
                  </a:ext>
                </a:extLst>
              </a:tr>
              <a:tr h="1200432">
                <a:tc>
                  <a:txBody>
                    <a:bodyPr/>
                    <a:lstStyle/>
                    <a:p>
                      <a:r>
                        <a:rPr lang="en-US" dirty="0" err="1"/>
                        <a:t>Souhir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Gabsi</a:t>
                      </a:r>
                      <a:r>
                        <a:rPr lang="en-US" dirty="0"/>
                        <a:t>, Yassin </a:t>
                      </a:r>
                      <a:r>
                        <a:rPr lang="en-US" dirty="0" err="1"/>
                        <a:t>Kortli</a:t>
                      </a:r>
                      <a:r>
                        <a:rPr lang="en-US" dirty="0"/>
                        <a:t>, Vincent </a:t>
                      </a:r>
                      <a:r>
                        <a:rPr lang="en-US" dirty="0" err="1"/>
                        <a:t>Beroulle</a:t>
                      </a:r>
                      <a:r>
                        <a:rPr lang="en-US" dirty="0"/>
                        <a:t>, Yann Kieffer, </a:t>
                      </a:r>
                      <a:r>
                        <a:rPr lang="en-US" dirty="0" err="1"/>
                        <a:t>Areej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Alasiry</a:t>
                      </a:r>
                      <a:r>
                        <a:rPr lang="en-US" dirty="0"/>
                        <a:t>, and </a:t>
                      </a:r>
                      <a:r>
                        <a:rPr lang="en-US" dirty="0" err="1"/>
                        <a:t>Belgacem</a:t>
                      </a:r>
                      <a:r>
                        <a:rPr lang="en-US" dirty="0"/>
                        <a:t> Hamdi.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Novel </a:t>
                      </a:r>
                      <a:r>
                        <a:rPr lang="en-US" dirty="0" err="1"/>
                        <a:t>ecc</a:t>
                      </a:r>
                      <a:r>
                        <a:rPr lang="en-US" dirty="0"/>
                        <a:t>-based </a:t>
                      </a:r>
                      <a:r>
                        <a:rPr lang="en-US" dirty="0" err="1"/>
                        <a:t>rfid</a:t>
                      </a:r>
                      <a:r>
                        <a:rPr lang="en-US" dirty="0"/>
                        <a:t> mutual authentication protocol for emerging </a:t>
                      </a:r>
                      <a:r>
                        <a:rPr lang="en-US" dirty="0" err="1"/>
                        <a:t>iot</a:t>
                      </a:r>
                      <a:r>
                        <a:rPr lang="en-US" dirty="0"/>
                        <a:t> applications.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99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Anonymity Attack.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482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Calibri (Body)"/>
              </a:rPr>
              <a:t>7</a:t>
            </a:fld>
            <a:endParaRPr lang="en-US">
              <a:latin typeface="Calibri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87AA2-7677-4CE2-BD56-C232866A9647}"/>
              </a:ext>
            </a:extLst>
          </p:cNvPr>
          <p:cNvSpPr txBox="1"/>
          <p:nvPr/>
        </p:nvSpPr>
        <p:spPr>
          <a:xfrm>
            <a:off x="4685004" y="5987018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Literature Overview</a:t>
            </a:r>
          </a:p>
        </p:txBody>
      </p:sp>
    </p:spTree>
    <p:extLst>
      <p:ext uri="{BB962C8B-B14F-4D97-AF65-F5344CB8AC3E}">
        <p14:creationId xmlns:p14="http://schemas.microsoft.com/office/powerpoint/2010/main" val="2964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570" y="1752601"/>
            <a:ext cx="10662046" cy="4724403"/>
          </a:xfrm>
        </p:spPr>
        <p:txBody>
          <a:bodyPr anchor="t"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Authentication between RFID Tag and Server follows: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Client-Server mutual authentication along with security goals.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Do with Elliptic-Curve-Diffie-Hellman key agreement protocol.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RFID Tag registration procedure confirms id stored in the Reader’s database.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Strong Key generation procedure with El-Gamal Signature validation.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   Bit Manipulation to strengthen the security of transmitted data.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	Ensuring security of server spoofing attack, position tracking attack, anonymity.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1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n-lt"/>
              </a:rPr>
              <a:t>Required Tools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DBE9D-A400-713B-9161-F765172F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latin typeface="+mn-lt"/>
              </a:rPr>
              <a:t>9</a:t>
            </a:fld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949A7-D369-20F0-9A7E-E28358C68B54}"/>
              </a:ext>
            </a:extLst>
          </p:cNvPr>
          <p:cNvSpPr txBox="1"/>
          <p:nvPr/>
        </p:nvSpPr>
        <p:spPr>
          <a:xfrm>
            <a:off x="8214913" y="5029200"/>
            <a:ext cx="3410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3: Elliptic Curve Field on X-Y axis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B0C-3B99-D8CA-BA4D-C83E49BE3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4" y="2590801"/>
            <a:ext cx="3685090" cy="2072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3">
                <a:extLst>
                  <a:ext uri="{FF2B5EF4-FFF2-40B4-BE49-F238E27FC236}">
                    <a16:creationId xmlns:a16="http://schemas.microsoft.com/office/drawing/2014/main" id="{E24CA3C9-0505-D480-7FFD-E6C3E8EE7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570" y="1783081"/>
                <a:ext cx="10016104" cy="47244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531" indent="-228531" algn="l" defTabSz="914126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799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594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2657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599720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6783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3846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08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1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000" b="1" dirty="0">
                    <a:latin typeface="+mn-lt"/>
                  </a:rPr>
                  <a:t>Elliptic Curve Cryptography (ECC) [5]</a:t>
                </a:r>
              </a:p>
              <a:p>
                <a:pPr marL="457063" lvl="1" indent="0">
                  <a:buNone/>
                </a:pPr>
                <a:endParaRPr lang="en-US" sz="1600" dirty="0">
                  <a:latin typeface="+mn-lt"/>
                </a:endParaRPr>
              </a:p>
              <a:p>
                <a:pPr marL="457063" lvl="1" indent="0">
                  <a:buNone/>
                </a:pPr>
                <a:r>
                  <a:rPr lang="en-US" sz="1800" dirty="0">
                    <a:latin typeface="+mn-lt"/>
                  </a:rPr>
                  <a:t>Services: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An alternative technique to RSA.</a:t>
                </a:r>
                <a:endParaRPr lang="en-US" sz="1800" dirty="0"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Generates security between key pairs for public key encryption.</a:t>
                </a:r>
                <a:endParaRPr lang="en-US" sz="1800" dirty="0"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Public-Key Cryptography based on the algebraic structure of </a:t>
                </a: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	elliptic curve over finite fields.</a:t>
                </a: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dirty="0">
                  <a:latin typeface="+mn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Applicable for:</a:t>
                </a:r>
                <a:endParaRPr lang="en-US" sz="1800" dirty="0"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Key agreement</a:t>
                </a: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Digital signatures</a:t>
                </a: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Pseudo-random generators</a:t>
                </a: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dirty="0"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063" lvl="1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latin typeface="+mn-lt"/>
                  </a:rPr>
                  <a:t>ECC works on the equation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800" dirty="0"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13">
                <a:extLst>
                  <a:ext uri="{FF2B5EF4-FFF2-40B4-BE49-F238E27FC236}">
                    <a16:creationId xmlns:a16="http://schemas.microsoft.com/office/drawing/2014/main" id="{E24CA3C9-0505-D480-7FFD-E6C3E8EE7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70" y="1783081"/>
                <a:ext cx="10016104" cy="4724403"/>
              </a:xfrm>
              <a:prstGeom prst="rect">
                <a:avLst/>
              </a:prstGeom>
              <a:blipFill>
                <a:blip r:embed="rId3"/>
                <a:stretch>
                  <a:fillRect l="-548" t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9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1819</Words>
  <Application>Microsoft Office PowerPoint</Application>
  <PresentationFormat>Widescreen</PresentationFormat>
  <Paragraphs>323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Wingdings</vt:lpstr>
      <vt:lpstr>Calibri Light</vt:lpstr>
      <vt:lpstr>Calibri</vt:lpstr>
      <vt:lpstr>Calibri (Body)</vt:lpstr>
      <vt:lpstr>Office Theme</vt:lpstr>
      <vt:lpstr>El-Gamal injected Elliptic Curve Cryptography based RFID  Authentication for Internet of Medical Things</vt:lpstr>
      <vt:lpstr>Outline</vt:lpstr>
      <vt:lpstr>Introduction</vt:lpstr>
      <vt:lpstr>Introduction (Cont.)</vt:lpstr>
      <vt:lpstr>Introduction (Cont.)</vt:lpstr>
      <vt:lpstr>Introduction (Cont.)</vt:lpstr>
      <vt:lpstr>Related Works</vt:lpstr>
      <vt:lpstr>Objectives</vt:lpstr>
      <vt:lpstr>Required Tools </vt:lpstr>
      <vt:lpstr>Required Tools (Cont.)</vt:lpstr>
      <vt:lpstr>Required Tools (Cont.)</vt:lpstr>
      <vt:lpstr>Required Tools (Cont.)</vt:lpstr>
      <vt:lpstr>Proposed Methodology</vt:lpstr>
      <vt:lpstr>Proposed Methodology (Cont.)</vt:lpstr>
      <vt:lpstr>Proposed Methodology (Cont.)</vt:lpstr>
      <vt:lpstr>Proposed Methodology (Cont.)</vt:lpstr>
      <vt:lpstr>Prototype Evaluation</vt:lpstr>
      <vt:lpstr>Prototype Evaluation (Cont.)</vt:lpstr>
      <vt:lpstr>Prototype Evaluation (Cont.)</vt:lpstr>
      <vt:lpstr>Prototype Evaluation (Cont.)</vt:lpstr>
      <vt:lpstr>Prototype Evaluation (Cont.)</vt:lpstr>
      <vt:lpstr>Prototype Evaluation (Cont.)</vt:lpstr>
      <vt:lpstr>Prototype Evaluation (Cont.)</vt:lpstr>
      <vt:lpstr>Conclusions</vt:lpstr>
      <vt:lpstr>Limitations</vt:lpstr>
      <vt:lpstr>Future Works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El-Gamal injected Elliptic Curve Cryptography based RFID  Authentication for Internet of Medical things</dc:title>
  <dc:creator>ssifu</dc:creator>
  <cp:lastModifiedBy>ssifu</cp:lastModifiedBy>
  <cp:revision>17</cp:revision>
  <dcterms:created xsi:type="dcterms:W3CDTF">2023-02-12T19:59:12Z</dcterms:created>
  <dcterms:modified xsi:type="dcterms:W3CDTF">2023-02-13T01:41:06Z</dcterms:modified>
</cp:coreProperties>
</file>